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4"/>
  </p:notesMasterIdLst>
  <p:handoutMasterIdLst>
    <p:handoutMasterId r:id="rId35"/>
  </p:handoutMasterIdLst>
  <p:sldIdLst>
    <p:sldId id="926" r:id="rId2"/>
    <p:sldId id="1179" r:id="rId3"/>
    <p:sldId id="1180" r:id="rId4"/>
    <p:sldId id="1178" r:id="rId5"/>
    <p:sldId id="1121" r:id="rId6"/>
    <p:sldId id="1122" r:id="rId7"/>
    <p:sldId id="1051" r:id="rId8"/>
    <p:sldId id="1183" r:id="rId9"/>
    <p:sldId id="1184" r:id="rId10"/>
    <p:sldId id="1185" r:id="rId11"/>
    <p:sldId id="1186" r:id="rId12"/>
    <p:sldId id="1187" r:id="rId13"/>
    <p:sldId id="1188" r:id="rId14"/>
    <p:sldId id="1189" r:id="rId15"/>
    <p:sldId id="1190" r:id="rId16"/>
    <p:sldId id="1191" r:id="rId17"/>
    <p:sldId id="1192" r:id="rId18"/>
    <p:sldId id="1193" r:id="rId19"/>
    <p:sldId id="1194" r:id="rId20"/>
    <p:sldId id="1195" r:id="rId21"/>
    <p:sldId id="1196" r:id="rId22"/>
    <p:sldId id="1197" r:id="rId23"/>
    <p:sldId id="1198" r:id="rId24"/>
    <p:sldId id="1199" r:id="rId25"/>
    <p:sldId id="1200" r:id="rId26"/>
    <p:sldId id="1201" r:id="rId27"/>
    <p:sldId id="1088" r:id="rId28"/>
    <p:sldId id="1127" r:id="rId29"/>
    <p:sldId id="1128" r:id="rId30"/>
    <p:sldId id="1130" r:id="rId31"/>
    <p:sldId id="1131" r:id="rId32"/>
    <p:sldId id="659" r:id="rId33"/>
  </p:sldIdLst>
  <p:sldSz cx="9144000" cy="6858000" type="screen4x3"/>
  <p:notesSz cx="6797675" cy="985678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麦兜 徐" initials="麦兜" lastIdx="1" clrIdx="0">
    <p:extLst>
      <p:ext uri="{19B8F6BF-5375-455C-9EA6-DF929625EA0E}">
        <p15:presenceInfo xmlns:p15="http://schemas.microsoft.com/office/powerpoint/2012/main" userId="eceab769b26eb8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CCFF66"/>
    <a:srgbClr val="FFCC99"/>
    <a:srgbClr val="FFC000"/>
    <a:srgbClr val="FBFDFF"/>
    <a:srgbClr val="66CCFF"/>
    <a:srgbClr val="0000FF"/>
    <a:srgbClr val="CCECFF"/>
    <a:srgbClr val="FF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105" autoAdjust="0"/>
    <p:restoredTop sz="95383" autoAdjust="0"/>
  </p:normalViewPr>
  <p:slideViewPr>
    <p:cSldViewPr>
      <p:cViewPr varScale="1">
        <p:scale>
          <a:sx n="122" d="100"/>
          <a:sy n="122" d="100"/>
        </p:scale>
        <p:origin x="23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FC8EBB-27C4-4104-9DA2-16F50BED2B9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6234721-8CEC-4730-B58E-6A31B3505712}">
      <dgm:prSet phldrT="[文本]"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项目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119F0ED0-3BAA-48E3-AE8F-4DDE26502D42}" type="parTrans" cxnId="{D11C0BFA-50FA-4E9E-989A-821D2ED1B6A3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93C4F00C-5F78-4406-A4E2-5036032B9647}" type="sibTrans" cxnId="{D11C0BFA-50FA-4E9E-989A-821D2ED1B6A3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04999952-1431-4614-8B81-2CF9A8CF615D}">
      <dgm:prSet phldrT="[文本]"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自然科学基金委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4F07FE28-3AE3-43FB-AAC5-CC04BB0F033F}" type="parTrans" cxnId="{E6125251-9703-438C-AC0C-C04211113115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E2AB1411-E694-4735-9A66-65BD62E56B77}" type="sibTrans" cxnId="{E6125251-9703-438C-AC0C-C04211113115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90013513-6CE0-4B8A-AAD8-E68BB06A8345}">
      <dgm:prSet phldrT="[文本]"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先导专项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FB231172-AC7D-43E2-A862-C011B22AAD0B}" type="parTrans" cxnId="{6459F446-7D73-447F-BB13-C5BA0225BF31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2B21F53F-CB20-4E70-9C6A-3FCBF42DC60A}" type="sibTrans" cxnId="{6459F446-7D73-447F-BB13-C5BA0225BF31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12745B5E-DB55-4025-A98D-2864E676CAA2}">
      <dgm:prSet phldrT="[文本]"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企业委托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2CD3D77D-33FF-4567-A92B-E288F2455969}" type="parTrans" cxnId="{9A6D591A-1AE6-409A-BADD-6617A92D6099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E8675388-FF91-4732-A0A2-F095A3D77096}" type="sibTrans" cxnId="{9A6D591A-1AE6-409A-BADD-6617A92D6099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FC54B08F-2CBA-4B32-AEDC-97F8A493FC6E}">
      <dgm:prSet phldrT="[文本]"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国际合作项目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D85B627D-4108-4A93-8F64-DCDD0CB4C7A8}" type="parTrans" cxnId="{7C037967-4856-4B62-87DD-4F109B1F18FE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257E2C93-753C-431C-B7D5-AE41DDFA56BC}" type="sibTrans" cxnId="{7C037967-4856-4B62-87DD-4F109B1F18FE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682D7345-A44A-4FEC-94FE-9636C6F6A1ED}">
      <dgm:prSet phldrT="[文本]"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重点研发计划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38745A13-811D-474B-A630-9B89EFCAC73E}" type="parTrans" cxnId="{00F56EAB-82B5-42DB-B676-EAF9FC0443D6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59B0E905-F87E-44DD-A073-E0D93EA67C89}" type="sibTrans" cxnId="{00F56EAB-82B5-42DB-B676-EAF9FC0443D6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CD499FA8-69A6-436D-BE23-301536F7130A}" type="pres">
      <dgm:prSet presAssocID="{D3FC8EBB-27C4-4104-9DA2-16F50BED2B9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70C1CFD-7FAB-4FAF-A72B-C869D87AF52E}" type="pres">
      <dgm:prSet presAssocID="{26234721-8CEC-4730-B58E-6A31B3505712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A154B0D0-7074-433A-A1D1-D12817C30176}" type="pres">
      <dgm:prSet presAssocID="{04999952-1431-4614-8B81-2CF9A8CF615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0015365-77C9-4D63-AE2D-F5F3682A6CC4}" type="pres">
      <dgm:prSet presAssocID="{04999952-1431-4614-8B81-2CF9A8CF615D}" presName="dummy" presStyleCnt="0"/>
      <dgm:spPr/>
    </dgm:pt>
    <dgm:pt modelId="{01B05554-A0C2-4456-A8FC-34D20C98D915}" type="pres">
      <dgm:prSet presAssocID="{E2AB1411-E694-4735-9A66-65BD62E56B77}" presName="sibTrans" presStyleLbl="sibTrans2D1" presStyleIdx="0" presStyleCnt="5"/>
      <dgm:spPr/>
      <dgm:t>
        <a:bodyPr/>
        <a:lstStyle/>
        <a:p>
          <a:endParaRPr lang="zh-CN" altLang="en-US"/>
        </a:p>
      </dgm:t>
    </dgm:pt>
    <dgm:pt modelId="{3C9BAA79-8B56-45BF-AA5F-314AACF0ADFD}" type="pres">
      <dgm:prSet presAssocID="{682D7345-A44A-4FEC-94FE-9636C6F6A1E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C9E777D-58FC-4F03-9623-24EF52B7B439}" type="pres">
      <dgm:prSet presAssocID="{682D7345-A44A-4FEC-94FE-9636C6F6A1ED}" presName="dummy" presStyleCnt="0"/>
      <dgm:spPr/>
    </dgm:pt>
    <dgm:pt modelId="{0006493B-BD2F-4A3A-80ED-E7D7093E9E3B}" type="pres">
      <dgm:prSet presAssocID="{59B0E905-F87E-44DD-A073-E0D93EA67C89}" presName="sibTrans" presStyleLbl="sibTrans2D1" presStyleIdx="1" presStyleCnt="5"/>
      <dgm:spPr/>
      <dgm:t>
        <a:bodyPr/>
        <a:lstStyle/>
        <a:p>
          <a:endParaRPr lang="zh-CN" altLang="en-US"/>
        </a:p>
      </dgm:t>
    </dgm:pt>
    <dgm:pt modelId="{58F33EE6-0140-4384-9C01-BCDA4976D0AB}" type="pres">
      <dgm:prSet presAssocID="{90013513-6CE0-4B8A-AAD8-E68BB06A834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DD87C36-6BE1-42E0-9991-25D2C800494A}" type="pres">
      <dgm:prSet presAssocID="{90013513-6CE0-4B8A-AAD8-E68BB06A8345}" presName="dummy" presStyleCnt="0"/>
      <dgm:spPr/>
    </dgm:pt>
    <dgm:pt modelId="{DB918342-54F0-45A6-93FB-A3AD9CA597B4}" type="pres">
      <dgm:prSet presAssocID="{2B21F53F-CB20-4E70-9C6A-3FCBF42DC60A}" presName="sibTrans" presStyleLbl="sibTrans2D1" presStyleIdx="2" presStyleCnt="5"/>
      <dgm:spPr/>
      <dgm:t>
        <a:bodyPr/>
        <a:lstStyle/>
        <a:p>
          <a:endParaRPr lang="zh-CN" altLang="en-US"/>
        </a:p>
      </dgm:t>
    </dgm:pt>
    <dgm:pt modelId="{FDAC733A-E430-4902-87C3-D97CC8EA4A50}" type="pres">
      <dgm:prSet presAssocID="{12745B5E-DB55-4025-A98D-2864E676CAA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8605B4F-33C8-4669-A930-71CD6756747F}" type="pres">
      <dgm:prSet presAssocID="{12745B5E-DB55-4025-A98D-2864E676CAA2}" presName="dummy" presStyleCnt="0"/>
      <dgm:spPr/>
    </dgm:pt>
    <dgm:pt modelId="{F88EF568-C65B-4DEC-B656-6773671CBBAD}" type="pres">
      <dgm:prSet presAssocID="{E8675388-FF91-4732-A0A2-F095A3D77096}" presName="sibTrans" presStyleLbl="sibTrans2D1" presStyleIdx="3" presStyleCnt="5"/>
      <dgm:spPr/>
      <dgm:t>
        <a:bodyPr/>
        <a:lstStyle/>
        <a:p>
          <a:endParaRPr lang="zh-CN" altLang="en-US"/>
        </a:p>
      </dgm:t>
    </dgm:pt>
    <dgm:pt modelId="{BB10EE7F-2912-4D5B-B8F9-4994CF6ADA3C}" type="pres">
      <dgm:prSet presAssocID="{FC54B08F-2CBA-4B32-AEDC-97F8A493FC6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375AB83-920F-4020-9880-18C1A0AB44C0}" type="pres">
      <dgm:prSet presAssocID="{FC54B08F-2CBA-4B32-AEDC-97F8A493FC6E}" presName="dummy" presStyleCnt="0"/>
      <dgm:spPr/>
    </dgm:pt>
    <dgm:pt modelId="{41265DB9-1B60-43D3-AC45-C218EC464234}" type="pres">
      <dgm:prSet presAssocID="{257E2C93-753C-431C-B7D5-AE41DDFA56BC}" presName="sibTrans" presStyleLbl="sibTrans2D1" presStyleIdx="4" presStyleCnt="5"/>
      <dgm:spPr/>
      <dgm:t>
        <a:bodyPr/>
        <a:lstStyle/>
        <a:p>
          <a:endParaRPr lang="zh-CN" altLang="en-US"/>
        </a:p>
      </dgm:t>
    </dgm:pt>
  </dgm:ptLst>
  <dgm:cxnLst>
    <dgm:cxn modelId="{D11C0BFA-50FA-4E9E-989A-821D2ED1B6A3}" srcId="{D3FC8EBB-27C4-4104-9DA2-16F50BED2B97}" destId="{26234721-8CEC-4730-B58E-6A31B3505712}" srcOrd="0" destOrd="0" parTransId="{119F0ED0-3BAA-48E3-AE8F-4DDE26502D42}" sibTransId="{93C4F00C-5F78-4406-A4E2-5036032B9647}"/>
    <dgm:cxn modelId="{AE9745C6-E5C0-42DC-B919-E20939605DA7}" type="presOf" srcId="{12745B5E-DB55-4025-A98D-2864E676CAA2}" destId="{FDAC733A-E430-4902-87C3-D97CC8EA4A50}" srcOrd="0" destOrd="0" presId="urn:microsoft.com/office/officeart/2005/8/layout/radial6"/>
    <dgm:cxn modelId="{593754BF-D838-48A2-95A7-88027517E675}" type="presOf" srcId="{90013513-6CE0-4B8A-AAD8-E68BB06A8345}" destId="{58F33EE6-0140-4384-9C01-BCDA4976D0AB}" srcOrd="0" destOrd="0" presId="urn:microsoft.com/office/officeart/2005/8/layout/radial6"/>
    <dgm:cxn modelId="{9A6C4528-37E2-4563-A6F7-7959447E84D8}" type="presOf" srcId="{FC54B08F-2CBA-4B32-AEDC-97F8A493FC6E}" destId="{BB10EE7F-2912-4D5B-B8F9-4994CF6ADA3C}" srcOrd="0" destOrd="0" presId="urn:microsoft.com/office/officeart/2005/8/layout/radial6"/>
    <dgm:cxn modelId="{A8273F1F-83BB-45B3-8057-3E7646318583}" type="presOf" srcId="{E2AB1411-E694-4735-9A66-65BD62E56B77}" destId="{01B05554-A0C2-4456-A8FC-34D20C98D915}" srcOrd="0" destOrd="0" presId="urn:microsoft.com/office/officeart/2005/8/layout/radial6"/>
    <dgm:cxn modelId="{BEC4C10C-9293-46D8-AFBF-0F529E66E6C1}" type="presOf" srcId="{2B21F53F-CB20-4E70-9C6A-3FCBF42DC60A}" destId="{DB918342-54F0-45A6-93FB-A3AD9CA597B4}" srcOrd="0" destOrd="0" presId="urn:microsoft.com/office/officeart/2005/8/layout/radial6"/>
    <dgm:cxn modelId="{B709F2CE-1FC0-4054-B4F6-96048DD1728E}" type="presOf" srcId="{59B0E905-F87E-44DD-A073-E0D93EA67C89}" destId="{0006493B-BD2F-4A3A-80ED-E7D7093E9E3B}" srcOrd="0" destOrd="0" presId="urn:microsoft.com/office/officeart/2005/8/layout/radial6"/>
    <dgm:cxn modelId="{4E793531-F572-4979-A13F-BF6F4E2E5C3B}" type="presOf" srcId="{D3FC8EBB-27C4-4104-9DA2-16F50BED2B97}" destId="{CD499FA8-69A6-436D-BE23-301536F7130A}" srcOrd="0" destOrd="0" presId="urn:microsoft.com/office/officeart/2005/8/layout/radial6"/>
    <dgm:cxn modelId="{54F95B5F-1DA3-4ABE-86A6-139AF8BB1DC8}" type="presOf" srcId="{04999952-1431-4614-8B81-2CF9A8CF615D}" destId="{A154B0D0-7074-433A-A1D1-D12817C30176}" srcOrd="0" destOrd="0" presId="urn:microsoft.com/office/officeart/2005/8/layout/radial6"/>
    <dgm:cxn modelId="{9E4AB947-17E3-4FD4-B4A9-7211724BCF1E}" type="presOf" srcId="{682D7345-A44A-4FEC-94FE-9636C6F6A1ED}" destId="{3C9BAA79-8B56-45BF-AA5F-314AACF0ADFD}" srcOrd="0" destOrd="0" presId="urn:microsoft.com/office/officeart/2005/8/layout/radial6"/>
    <dgm:cxn modelId="{00F56EAB-82B5-42DB-B676-EAF9FC0443D6}" srcId="{26234721-8CEC-4730-B58E-6A31B3505712}" destId="{682D7345-A44A-4FEC-94FE-9636C6F6A1ED}" srcOrd="1" destOrd="0" parTransId="{38745A13-811D-474B-A630-9B89EFCAC73E}" sibTransId="{59B0E905-F87E-44DD-A073-E0D93EA67C89}"/>
    <dgm:cxn modelId="{5E06913B-3539-4604-A006-D83868282CD9}" type="presOf" srcId="{26234721-8CEC-4730-B58E-6A31B3505712}" destId="{B70C1CFD-7FAB-4FAF-A72B-C869D87AF52E}" srcOrd="0" destOrd="0" presId="urn:microsoft.com/office/officeart/2005/8/layout/radial6"/>
    <dgm:cxn modelId="{EE382AF7-52D9-43D7-9E20-849F90671D18}" type="presOf" srcId="{E8675388-FF91-4732-A0A2-F095A3D77096}" destId="{F88EF568-C65B-4DEC-B656-6773671CBBAD}" srcOrd="0" destOrd="0" presId="urn:microsoft.com/office/officeart/2005/8/layout/radial6"/>
    <dgm:cxn modelId="{FF53FDE9-6EFA-4D97-AFAC-D7BD9875309A}" type="presOf" srcId="{257E2C93-753C-431C-B7D5-AE41DDFA56BC}" destId="{41265DB9-1B60-43D3-AC45-C218EC464234}" srcOrd="0" destOrd="0" presId="urn:microsoft.com/office/officeart/2005/8/layout/radial6"/>
    <dgm:cxn modelId="{6459F446-7D73-447F-BB13-C5BA0225BF31}" srcId="{26234721-8CEC-4730-B58E-6A31B3505712}" destId="{90013513-6CE0-4B8A-AAD8-E68BB06A8345}" srcOrd="2" destOrd="0" parTransId="{FB231172-AC7D-43E2-A862-C011B22AAD0B}" sibTransId="{2B21F53F-CB20-4E70-9C6A-3FCBF42DC60A}"/>
    <dgm:cxn modelId="{E6125251-9703-438C-AC0C-C04211113115}" srcId="{26234721-8CEC-4730-B58E-6A31B3505712}" destId="{04999952-1431-4614-8B81-2CF9A8CF615D}" srcOrd="0" destOrd="0" parTransId="{4F07FE28-3AE3-43FB-AAC5-CC04BB0F033F}" sibTransId="{E2AB1411-E694-4735-9A66-65BD62E56B77}"/>
    <dgm:cxn modelId="{9A6D591A-1AE6-409A-BADD-6617A92D6099}" srcId="{26234721-8CEC-4730-B58E-6A31B3505712}" destId="{12745B5E-DB55-4025-A98D-2864E676CAA2}" srcOrd="3" destOrd="0" parTransId="{2CD3D77D-33FF-4567-A92B-E288F2455969}" sibTransId="{E8675388-FF91-4732-A0A2-F095A3D77096}"/>
    <dgm:cxn modelId="{7C037967-4856-4B62-87DD-4F109B1F18FE}" srcId="{26234721-8CEC-4730-B58E-6A31B3505712}" destId="{FC54B08F-2CBA-4B32-AEDC-97F8A493FC6E}" srcOrd="4" destOrd="0" parTransId="{D85B627D-4108-4A93-8F64-DCDD0CB4C7A8}" sibTransId="{257E2C93-753C-431C-B7D5-AE41DDFA56BC}"/>
    <dgm:cxn modelId="{4E576056-E4FA-4468-A84D-0AA931644548}" type="presParOf" srcId="{CD499FA8-69A6-436D-BE23-301536F7130A}" destId="{B70C1CFD-7FAB-4FAF-A72B-C869D87AF52E}" srcOrd="0" destOrd="0" presId="urn:microsoft.com/office/officeart/2005/8/layout/radial6"/>
    <dgm:cxn modelId="{510CDDCF-043E-4C5A-8704-498BACD400C6}" type="presParOf" srcId="{CD499FA8-69A6-436D-BE23-301536F7130A}" destId="{A154B0D0-7074-433A-A1D1-D12817C30176}" srcOrd="1" destOrd="0" presId="urn:microsoft.com/office/officeart/2005/8/layout/radial6"/>
    <dgm:cxn modelId="{0DFE4D5C-5A75-4237-B7A3-CE6E1CA2B391}" type="presParOf" srcId="{CD499FA8-69A6-436D-BE23-301536F7130A}" destId="{90015365-77C9-4D63-AE2D-F5F3682A6CC4}" srcOrd="2" destOrd="0" presId="urn:microsoft.com/office/officeart/2005/8/layout/radial6"/>
    <dgm:cxn modelId="{FC1C0C09-BBEA-4545-9D04-54FDDA184770}" type="presParOf" srcId="{CD499FA8-69A6-436D-BE23-301536F7130A}" destId="{01B05554-A0C2-4456-A8FC-34D20C98D915}" srcOrd="3" destOrd="0" presId="urn:microsoft.com/office/officeart/2005/8/layout/radial6"/>
    <dgm:cxn modelId="{BFC0439C-94BD-4810-967C-2ADA04766583}" type="presParOf" srcId="{CD499FA8-69A6-436D-BE23-301536F7130A}" destId="{3C9BAA79-8B56-45BF-AA5F-314AACF0ADFD}" srcOrd="4" destOrd="0" presId="urn:microsoft.com/office/officeart/2005/8/layout/radial6"/>
    <dgm:cxn modelId="{6C984BED-D978-4774-8E2C-9AF39F50EE76}" type="presParOf" srcId="{CD499FA8-69A6-436D-BE23-301536F7130A}" destId="{8C9E777D-58FC-4F03-9623-24EF52B7B439}" srcOrd="5" destOrd="0" presId="urn:microsoft.com/office/officeart/2005/8/layout/radial6"/>
    <dgm:cxn modelId="{2D8170F8-9687-4187-9595-9CBD5FCC11DE}" type="presParOf" srcId="{CD499FA8-69A6-436D-BE23-301536F7130A}" destId="{0006493B-BD2F-4A3A-80ED-E7D7093E9E3B}" srcOrd="6" destOrd="0" presId="urn:microsoft.com/office/officeart/2005/8/layout/radial6"/>
    <dgm:cxn modelId="{FFE26321-6326-416E-AD20-D2D010C04102}" type="presParOf" srcId="{CD499FA8-69A6-436D-BE23-301536F7130A}" destId="{58F33EE6-0140-4384-9C01-BCDA4976D0AB}" srcOrd="7" destOrd="0" presId="urn:microsoft.com/office/officeart/2005/8/layout/radial6"/>
    <dgm:cxn modelId="{1C744948-2ED3-4636-AFB4-2BEB90205D0C}" type="presParOf" srcId="{CD499FA8-69A6-436D-BE23-301536F7130A}" destId="{7DD87C36-6BE1-42E0-9991-25D2C800494A}" srcOrd="8" destOrd="0" presId="urn:microsoft.com/office/officeart/2005/8/layout/radial6"/>
    <dgm:cxn modelId="{7AA80AA1-E547-4636-BE84-1FE6872C0413}" type="presParOf" srcId="{CD499FA8-69A6-436D-BE23-301536F7130A}" destId="{DB918342-54F0-45A6-93FB-A3AD9CA597B4}" srcOrd="9" destOrd="0" presId="urn:microsoft.com/office/officeart/2005/8/layout/radial6"/>
    <dgm:cxn modelId="{FAE81F51-975A-47E3-B251-5BE6A4888D51}" type="presParOf" srcId="{CD499FA8-69A6-436D-BE23-301536F7130A}" destId="{FDAC733A-E430-4902-87C3-D97CC8EA4A50}" srcOrd="10" destOrd="0" presId="urn:microsoft.com/office/officeart/2005/8/layout/radial6"/>
    <dgm:cxn modelId="{9F719172-FB82-4213-8AFC-C77907C1EA8D}" type="presParOf" srcId="{CD499FA8-69A6-436D-BE23-301536F7130A}" destId="{C8605B4F-33C8-4669-A930-71CD6756747F}" srcOrd="11" destOrd="0" presId="urn:microsoft.com/office/officeart/2005/8/layout/radial6"/>
    <dgm:cxn modelId="{70D49185-DA7B-4D46-9EA1-03C6F1F4898A}" type="presParOf" srcId="{CD499FA8-69A6-436D-BE23-301536F7130A}" destId="{F88EF568-C65B-4DEC-B656-6773671CBBAD}" srcOrd="12" destOrd="0" presId="urn:microsoft.com/office/officeart/2005/8/layout/radial6"/>
    <dgm:cxn modelId="{85CAF344-A7F4-4C9F-99BA-9FE02AC7658D}" type="presParOf" srcId="{CD499FA8-69A6-436D-BE23-301536F7130A}" destId="{BB10EE7F-2912-4D5B-B8F9-4994CF6ADA3C}" srcOrd="13" destOrd="0" presId="urn:microsoft.com/office/officeart/2005/8/layout/radial6"/>
    <dgm:cxn modelId="{6C66121E-BF22-4FB1-8950-3394AE42997B}" type="presParOf" srcId="{CD499FA8-69A6-436D-BE23-301536F7130A}" destId="{A375AB83-920F-4020-9880-18C1A0AB44C0}" srcOrd="14" destOrd="0" presId="urn:microsoft.com/office/officeart/2005/8/layout/radial6"/>
    <dgm:cxn modelId="{6E3AB305-658E-4D43-AA79-90E5D5772692}" type="presParOf" srcId="{CD499FA8-69A6-436D-BE23-301536F7130A}" destId="{41265DB9-1B60-43D3-AC45-C218EC46423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EE329B-77AB-4B24-9F6A-2B2ED6438C7A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EB49C001-9758-4106-B474-C171A985CDDC}">
      <dgm:prSet phldrT="[文本]"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项目和核算账号录入</a:t>
          </a:r>
          <a:endParaRPr lang="en-US" altLang="zh-CN" dirty="0" smtClean="0">
            <a:latin typeface="微软雅黑" pitchFamily="34" charset="-122"/>
            <a:ea typeface="微软雅黑" pitchFamily="34" charset="-122"/>
          </a:endParaRPr>
        </a:p>
      </dgm:t>
    </dgm:pt>
    <dgm:pt modelId="{8E0FBEE9-A422-4275-867B-52B050CD32B4}" type="parTrans" cxnId="{09406AE9-CD8A-4E7D-92AA-60DE7CE8018C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AE97D876-F44D-4C22-9FC8-B9391DA78131}" type="sibTrans" cxnId="{09406AE9-CD8A-4E7D-92AA-60DE7CE8018C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08D2A427-91E9-4A58-AA95-742329ACEE6A}">
      <dgm:prSet phldrT="[文本]"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以任务书或合同为依据，在系统中建立项目信息，包括项目基本信息、预算信息、团队信息、合作单位 信息等</a:t>
          </a:r>
          <a:endParaRPr lang="en-US" altLang="zh-CN" dirty="0" smtClean="0">
            <a:latin typeface="微软雅黑" pitchFamily="34" charset="-122"/>
            <a:ea typeface="微软雅黑" pitchFamily="34" charset="-122"/>
          </a:endParaRPr>
        </a:p>
      </dgm:t>
    </dgm:pt>
    <dgm:pt modelId="{87C06CBF-043C-4473-A272-43E6E2B2B10D}" type="parTrans" cxnId="{9DF336D4-722A-46F9-A9EA-700086BBAD48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D246B475-B276-47EE-BCBE-5751D96DA927}" type="sibTrans" cxnId="{9DF336D4-722A-46F9-A9EA-700086BBAD48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BDB896E8-51B7-4515-B0A2-ECD774D052B3}">
      <dgm:prSet phldrT="[文本]"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在建立项目信息的同时，可申请核算账号，为经费认领、经费转拨和网上报销等提供核算对象</a:t>
          </a:r>
          <a:endParaRPr lang="en-US" altLang="zh-CN" dirty="0" smtClean="0">
            <a:latin typeface="微软雅黑" pitchFamily="34" charset="-122"/>
            <a:ea typeface="微软雅黑" pitchFamily="34" charset="-122"/>
          </a:endParaRPr>
        </a:p>
      </dgm:t>
    </dgm:pt>
    <dgm:pt modelId="{F7DD3529-D20D-455F-8059-3EBD32192F34}" type="parTrans" cxnId="{9958E71C-56A8-4F25-ADC6-23FF8769B13F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0F91B232-7394-4091-B381-2D77A022FC2F}" type="sibTrans" cxnId="{9958E71C-56A8-4F25-ADC6-23FF8769B13F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EED7319F-31E0-4EC4-9E12-9239C0F48F22}">
      <dgm:prSet phldrT="[文本]"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项目的预算信息和核算账号的预算信息有校验关系</a:t>
          </a:r>
          <a:endParaRPr lang="en-US" altLang="zh-CN" dirty="0" smtClean="0">
            <a:latin typeface="微软雅黑" pitchFamily="34" charset="-122"/>
            <a:ea typeface="微软雅黑" pitchFamily="34" charset="-122"/>
          </a:endParaRPr>
        </a:p>
      </dgm:t>
    </dgm:pt>
    <dgm:pt modelId="{83B92692-9069-4BD4-92F7-7FD64F055E82}" type="parTrans" cxnId="{7E326F5A-9E94-47F8-B65F-B62CD649FB4E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FE36B2D7-B245-4AA5-9B26-4D2E4E111F70}" type="sibTrans" cxnId="{7E326F5A-9E94-47F8-B65F-B62CD649FB4E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05931F9A-8BE9-44C1-BFF3-C62842E3C14E}">
      <dgm:prSet phldrT="[文本]"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项目合作单位 信息将做为经费转拨的依据</a:t>
          </a:r>
          <a:endParaRPr lang="en-US" altLang="zh-CN" dirty="0" smtClean="0">
            <a:latin typeface="微软雅黑" pitchFamily="34" charset="-122"/>
            <a:ea typeface="微软雅黑" pitchFamily="34" charset="-122"/>
          </a:endParaRPr>
        </a:p>
      </dgm:t>
    </dgm:pt>
    <dgm:pt modelId="{40C270EE-B3B1-4B0C-9518-5FB11960E7B7}" type="parTrans" cxnId="{105194D3-005B-4A62-A565-F359C419E3DB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6DD29A10-29A1-4337-AE33-FAFB7E37C541}" type="sibTrans" cxnId="{105194D3-005B-4A62-A565-F359C419E3DB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EEDD0DCE-F5DD-4F13-9DED-C5D711140BA8}" type="pres">
      <dgm:prSet presAssocID="{64EE329B-77AB-4B24-9F6A-2B2ED6438C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C5FDFBE-3109-47DC-BE5E-C8BEAF66405F}" type="pres">
      <dgm:prSet presAssocID="{EB49C001-9758-4106-B474-C171A985CDD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2E5FAED-1A77-44D6-8EB6-A27AD6AF471A}" type="pres">
      <dgm:prSet presAssocID="{EB49C001-9758-4106-B474-C171A985CDD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0EA88C0-41CE-4530-9C5A-6B8A51D6DA33}" type="presOf" srcId="{EED7319F-31E0-4EC4-9E12-9239C0F48F22}" destId="{82E5FAED-1A77-44D6-8EB6-A27AD6AF471A}" srcOrd="0" destOrd="2" presId="urn:microsoft.com/office/officeart/2005/8/layout/vList2"/>
    <dgm:cxn modelId="{09406AE9-CD8A-4E7D-92AA-60DE7CE8018C}" srcId="{64EE329B-77AB-4B24-9F6A-2B2ED6438C7A}" destId="{EB49C001-9758-4106-B474-C171A985CDDC}" srcOrd="0" destOrd="0" parTransId="{8E0FBEE9-A422-4275-867B-52B050CD32B4}" sibTransId="{AE97D876-F44D-4C22-9FC8-B9391DA78131}"/>
    <dgm:cxn modelId="{6D50DC77-17CE-4D4E-93AF-9280E65AB83B}" type="presOf" srcId="{EB49C001-9758-4106-B474-C171A985CDDC}" destId="{6C5FDFBE-3109-47DC-BE5E-C8BEAF66405F}" srcOrd="0" destOrd="0" presId="urn:microsoft.com/office/officeart/2005/8/layout/vList2"/>
    <dgm:cxn modelId="{F754D3C9-1297-4887-9C83-E4F1C59C7BEE}" type="presOf" srcId="{08D2A427-91E9-4A58-AA95-742329ACEE6A}" destId="{82E5FAED-1A77-44D6-8EB6-A27AD6AF471A}" srcOrd="0" destOrd="0" presId="urn:microsoft.com/office/officeart/2005/8/layout/vList2"/>
    <dgm:cxn modelId="{3EA33CF5-BC27-41E7-80A8-0909E15681E1}" type="presOf" srcId="{64EE329B-77AB-4B24-9F6A-2B2ED6438C7A}" destId="{EEDD0DCE-F5DD-4F13-9DED-C5D711140BA8}" srcOrd="0" destOrd="0" presId="urn:microsoft.com/office/officeart/2005/8/layout/vList2"/>
    <dgm:cxn modelId="{9958E71C-56A8-4F25-ADC6-23FF8769B13F}" srcId="{EB49C001-9758-4106-B474-C171A985CDDC}" destId="{BDB896E8-51B7-4515-B0A2-ECD774D052B3}" srcOrd="1" destOrd="0" parTransId="{F7DD3529-D20D-455F-8059-3EBD32192F34}" sibTransId="{0F91B232-7394-4091-B381-2D77A022FC2F}"/>
    <dgm:cxn modelId="{105194D3-005B-4A62-A565-F359C419E3DB}" srcId="{EB49C001-9758-4106-B474-C171A985CDDC}" destId="{05931F9A-8BE9-44C1-BFF3-C62842E3C14E}" srcOrd="3" destOrd="0" parTransId="{40C270EE-B3B1-4B0C-9518-5FB11960E7B7}" sibTransId="{6DD29A10-29A1-4337-AE33-FAFB7E37C541}"/>
    <dgm:cxn modelId="{9DF336D4-722A-46F9-A9EA-700086BBAD48}" srcId="{EB49C001-9758-4106-B474-C171A985CDDC}" destId="{08D2A427-91E9-4A58-AA95-742329ACEE6A}" srcOrd="0" destOrd="0" parTransId="{87C06CBF-043C-4473-A272-43E6E2B2B10D}" sibTransId="{D246B475-B276-47EE-BCBE-5751D96DA927}"/>
    <dgm:cxn modelId="{5F5F2CC9-6E43-4530-B99C-F9AE9BB0BAE8}" type="presOf" srcId="{05931F9A-8BE9-44C1-BFF3-C62842E3C14E}" destId="{82E5FAED-1A77-44D6-8EB6-A27AD6AF471A}" srcOrd="0" destOrd="3" presId="urn:microsoft.com/office/officeart/2005/8/layout/vList2"/>
    <dgm:cxn modelId="{6B2B7EFC-51EB-419E-B7ED-3F2D758A2937}" type="presOf" srcId="{BDB896E8-51B7-4515-B0A2-ECD774D052B3}" destId="{82E5FAED-1A77-44D6-8EB6-A27AD6AF471A}" srcOrd="0" destOrd="1" presId="urn:microsoft.com/office/officeart/2005/8/layout/vList2"/>
    <dgm:cxn modelId="{7E326F5A-9E94-47F8-B65F-B62CD649FB4E}" srcId="{EB49C001-9758-4106-B474-C171A985CDDC}" destId="{EED7319F-31E0-4EC4-9E12-9239C0F48F22}" srcOrd="2" destOrd="0" parTransId="{83B92692-9069-4BD4-92F7-7FD64F055E82}" sibTransId="{FE36B2D7-B245-4AA5-9B26-4D2E4E111F70}"/>
    <dgm:cxn modelId="{03A38965-55AB-4F79-8F05-1CDADEFD1DE7}" type="presParOf" srcId="{EEDD0DCE-F5DD-4F13-9DED-C5D711140BA8}" destId="{6C5FDFBE-3109-47DC-BE5E-C8BEAF66405F}" srcOrd="0" destOrd="0" presId="urn:microsoft.com/office/officeart/2005/8/layout/vList2"/>
    <dgm:cxn modelId="{34432271-BC51-4DDE-B0ED-1F0346B315F1}" type="presParOf" srcId="{EEDD0DCE-F5DD-4F13-9DED-C5D711140BA8}" destId="{82E5FAED-1A77-44D6-8EB6-A27AD6AF471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65DB9-1B60-43D3-AC45-C218EC464234}">
      <dsp:nvSpPr>
        <dsp:cNvPr id="0" name=""/>
        <dsp:cNvSpPr/>
      </dsp:nvSpPr>
      <dsp:spPr>
        <a:xfrm>
          <a:off x="465368" y="856878"/>
          <a:ext cx="3696829" cy="3696829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EF568-C65B-4DEC-B656-6773671CBBAD}">
      <dsp:nvSpPr>
        <dsp:cNvPr id="0" name=""/>
        <dsp:cNvSpPr/>
      </dsp:nvSpPr>
      <dsp:spPr>
        <a:xfrm>
          <a:off x="465368" y="856878"/>
          <a:ext cx="3696829" cy="3696829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18342-54F0-45A6-93FB-A3AD9CA597B4}">
      <dsp:nvSpPr>
        <dsp:cNvPr id="0" name=""/>
        <dsp:cNvSpPr/>
      </dsp:nvSpPr>
      <dsp:spPr>
        <a:xfrm>
          <a:off x="465368" y="856878"/>
          <a:ext cx="3696829" cy="3696829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6493B-BD2F-4A3A-80ED-E7D7093E9E3B}">
      <dsp:nvSpPr>
        <dsp:cNvPr id="0" name=""/>
        <dsp:cNvSpPr/>
      </dsp:nvSpPr>
      <dsp:spPr>
        <a:xfrm>
          <a:off x="465368" y="856878"/>
          <a:ext cx="3696829" cy="3696829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B05554-A0C2-4456-A8FC-34D20C98D915}">
      <dsp:nvSpPr>
        <dsp:cNvPr id="0" name=""/>
        <dsp:cNvSpPr/>
      </dsp:nvSpPr>
      <dsp:spPr>
        <a:xfrm>
          <a:off x="465368" y="856878"/>
          <a:ext cx="3696829" cy="3696829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C1CFD-7FAB-4FAF-A72B-C869D87AF52E}">
      <dsp:nvSpPr>
        <dsp:cNvPr id="0" name=""/>
        <dsp:cNvSpPr/>
      </dsp:nvSpPr>
      <dsp:spPr>
        <a:xfrm>
          <a:off x="1463061" y="1854571"/>
          <a:ext cx="1701443" cy="17014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300" kern="1200" dirty="0" smtClean="0">
              <a:latin typeface="微软雅黑" pitchFamily="34" charset="-122"/>
              <a:ea typeface="微软雅黑" pitchFamily="34" charset="-122"/>
            </a:rPr>
            <a:t>项目</a:t>
          </a:r>
          <a:endParaRPr lang="zh-CN" altLang="en-US" sz="43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1712232" y="2103742"/>
        <a:ext cx="1203101" cy="1203101"/>
      </dsp:txXfrm>
    </dsp:sp>
    <dsp:sp modelId="{A154B0D0-7074-433A-A1D1-D12817C30176}">
      <dsp:nvSpPr>
        <dsp:cNvPr id="0" name=""/>
        <dsp:cNvSpPr/>
      </dsp:nvSpPr>
      <dsp:spPr>
        <a:xfrm>
          <a:off x="1718277" y="304249"/>
          <a:ext cx="1191010" cy="11910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>
              <a:latin typeface="微软雅黑" pitchFamily="34" charset="-122"/>
              <a:ea typeface="微软雅黑" pitchFamily="34" charset="-122"/>
            </a:rPr>
            <a:t>自然科学基金委</a:t>
          </a:r>
          <a:endParaRPr lang="zh-CN" altLang="en-US" sz="15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1892696" y="478668"/>
        <a:ext cx="842172" cy="842172"/>
      </dsp:txXfrm>
    </dsp:sp>
    <dsp:sp modelId="{3C9BAA79-8B56-45BF-AA5F-314AACF0ADFD}">
      <dsp:nvSpPr>
        <dsp:cNvPr id="0" name=""/>
        <dsp:cNvSpPr/>
      </dsp:nvSpPr>
      <dsp:spPr>
        <a:xfrm>
          <a:off x="3435446" y="1551846"/>
          <a:ext cx="1191010" cy="11910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>
              <a:latin typeface="微软雅黑" pitchFamily="34" charset="-122"/>
              <a:ea typeface="微软雅黑" pitchFamily="34" charset="-122"/>
            </a:rPr>
            <a:t>重点研发计划</a:t>
          </a:r>
          <a:endParaRPr lang="zh-CN" altLang="en-US" sz="15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3609865" y="1726265"/>
        <a:ext cx="842172" cy="842172"/>
      </dsp:txXfrm>
    </dsp:sp>
    <dsp:sp modelId="{58F33EE6-0140-4384-9C01-BCDA4976D0AB}">
      <dsp:nvSpPr>
        <dsp:cNvPr id="0" name=""/>
        <dsp:cNvSpPr/>
      </dsp:nvSpPr>
      <dsp:spPr>
        <a:xfrm>
          <a:off x="2779546" y="3570499"/>
          <a:ext cx="1191010" cy="11910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>
              <a:latin typeface="微软雅黑" pitchFamily="34" charset="-122"/>
              <a:ea typeface="微软雅黑" pitchFamily="34" charset="-122"/>
            </a:rPr>
            <a:t>先导专项</a:t>
          </a:r>
          <a:endParaRPr lang="zh-CN" altLang="en-US" sz="15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2953965" y="3744918"/>
        <a:ext cx="842172" cy="842172"/>
      </dsp:txXfrm>
    </dsp:sp>
    <dsp:sp modelId="{FDAC733A-E430-4902-87C3-D97CC8EA4A50}">
      <dsp:nvSpPr>
        <dsp:cNvPr id="0" name=""/>
        <dsp:cNvSpPr/>
      </dsp:nvSpPr>
      <dsp:spPr>
        <a:xfrm>
          <a:off x="657008" y="3570499"/>
          <a:ext cx="1191010" cy="11910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>
              <a:latin typeface="微软雅黑" pitchFamily="34" charset="-122"/>
              <a:ea typeface="微软雅黑" pitchFamily="34" charset="-122"/>
            </a:rPr>
            <a:t>企业委托</a:t>
          </a:r>
          <a:endParaRPr lang="zh-CN" altLang="en-US" sz="15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831427" y="3744918"/>
        <a:ext cx="842172" cy="842172"/>
      </dsp:txXfrm>
    </dsp:sp>
    <dsp:sp modelId="{BB10EE7F-2912-4D5B-B8F9-4994CF6ADA3C}">
      <dsp:nvSpPr>
        <dsp:cNvPr id="0" name=""/>
        <dsp:cNvSpPr/>
      </dsp:nvSpPr>
      <dsp:spPr>
        <a:xfrm>
          <a:off x="1108" y="1551846"/>
          <a:ext cx="1191010" cy="11910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>
              <a:latin typeface="微软雅黑" pitchFamily="34" charset="-122"/>
              <a:ea typeface="微软雅黑" pitchFamily="34" charset="-122"/>
            </a:rPr>
            <a:t>国际合作项目</a:t>
          </a:r>
          <a:endParaRPr lang="zh-CN" altLang="en-US" sz="15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175527" y="1726265"/>
        <a:ext cx="842172" cy="8421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FDFBE-3109-47DC-BE5E-C8BEAF66405F}">
      <dsp:nvSpPr>
        <dsp:cNvPr id="0" name=""/>
        <dsp:cNvSpPr/>
      </dsp:nvSpPr>
      <dsp:spPr>
        <a:xfrm>
          <a:off x="0" y="184598"/>
          <a:ext cx="8715436" cy="109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>
              <a:latin typeface="微软雅黑" pitchFamily="34" charset="-122"/>
              <a:ea typeface="微软雅黑" pitchFamily="34" charset="-122"/>
            </a:rPr>
            <a:t>项目和核算账号录入</a:t>
          </a:r>
          <a:endParaRPr lang="en-US" altLang="zh-CN" sz="3600" kern="1200" dirty="0" smtClean="0">
            <a:latin typeface="微软雅黑" pitchFamily="34" charset="-122"/>
            <a:ea typeface="微软雅黑" pitchFamily="34" charset="-122"/>
          </a:endParaRPr>
        </a:p>
      </dsp:txBody>
      <dsp:txXfrm>
        <a:off x="53459" y="238057"/>
        <a:ext cx="8608518" cy="988202"/>
      </dsp:txXfrm>
    </dsp:sp>
    <dsp:sp modelId="{82E5FAED-1A77-44D6-8EB6-A27AD6AF471A}">
      <dsp:nvSpPr>
        <dsp:cNvPr id="0" name=""/>
        <dsp:cNvSpPr/>
      </dsp:nvSpPr>
      <dsp:spPr>
        <a:xfrm>
          <a:off x="0" y="1279718"/>
          <a:ext cx="8715436" cy="4322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715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800" kern="1200" dirty="0" smtClean="0">
              <a:latin typeface="微软雅黑" pitchFamily="34" charset="-122"/>
              <a:ea typeface="微软雅黑" pitchFamily="34" charset="-122"/>
            </a:rPr>
            <a:t>以任务书或合同为依据，在系统中建立项目信息，包括项目基本信息、预算信息、团队信息、合作单位 信息等</a:t>
          </a:r>
          <a:endParaRPr lang="en-US" altLang="zh-CN" sz="2800" kern="1200" dirty="0" smtClean="0">
            <a:latin typeface="微软雅黑" pitchFamily="34" charset="-122"/>
            <a:ea typeface="微软雅黑" pitchFamily="34" charset="-122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800" kern="1200" dirty="0" smtClean="0">
              <a:latin typeface="微软雅黑" pitchFamily="34" charset="-122"/>
              <a:ea typeface="微软雅黑" pitchFamily="34" charset="-122"/>
            </a:rPr>
            <a:t>在建立项目信息的同时，可申请核算账号，为经费认领、经费转拨和网上报销等提供核算对象</a:t>
          </a:r>
          <a:endParaRPr lang="en-US" altLang="zh-CN" sz="2800" kern="1200" dirty="0" smtClean="0">
            <a:latin typeface="微软雅黑" pitchFamily="34" charset="-122"/>
            <a:ea typeface="微软雅黑" pitchFamily="34" charset="-122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800" kern="1200" dirty="0" smtClean="0">
              <a:latin typeface="微软雅黑" pitchFamily="34" charset="-122"/>
              <a:ea typeface="微软雅黑" pitchFamily="34" charset="-122"/>
            </a:rPr>
            <a:t>项目的预算信息和核算账号的预算信息有校验关系</a:t>
          </a:r>
          <a:endParaRPr lang="en-US" altLang="zh-CN" sz="2800" kern="1200" dirty="0" smtClean="0">
            <a:latin typeface="微软雅黑" pitchFamily="34" charset="-122"/>
            <a:ea typeface="微软雅黑" pitchFamily="34" charset="-122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800" kern="1200" dirty="0" smtClean="0">
              <a:latin typeface="微软雅黑" pitchFamily="34" charset="-122"/>
              <a:ea typeface="微软雅黑" pitchFamily="34" charset="-122"/>
            </a:rPr>
            <a:t>项目合作单位 信息将做为经费转拨的依据</a:t>
          </a:r>
          <a:endParaRPr lang="en-US" altLang="zh-CN" sz="2800" kern="1200" dirty="0" smtClean="0">
            <a:latin typeface="微软雅黑" pitchFamily="34" charset="-122"/>
            <a:ea typeface="微软雅黑" pitchFamily="34" charset="-122"/>
          </a:endParaRPr>
        </a:p>
      </dsp:txBody>
      <dsp:txXfrm>
        <a:off x="0" y="1279718"/>
        <a:ext cx="8715436" cy="4322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0" tIns="45525" rIns="91050" bIns="45525" numCol="1" anchor="t" anchorCtr="0" compatLnSpc="1">
            <a:prstTxWarp prst="textNoShape">
              <a:avLst/>
            </a:prstTxWarp>
          </a:bodyPr>
          <a:lstStyle>
            <a:lvl1pPr algn="l" defTabSz="909638">
              <a:spcBef>
                <a:spcPct val="20000"/>
              </a:spcBef>
              <a:buFontTx/>
              <a:buChar char="•"/>
              <a:defRPr sz="1200" b="0">
                <a:latin typeface="Times New Roman" pitchFamily="18" charset="0"/>
                <a:ea typeface="华文中宋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0" tIns="45525" rIns="91050" bIns="45525" numCol="1" anchor="t" anchorCtr="0" compatLnSpc="1">
            <a:prstTxWarp prst="textNoShape">
              <a:avLst/>
            </a:prstTxWarp>
          </a:bodyPr>
          <a:lstStyle>
            <a:lvl1pPr algn="r" defTabSz="909638">
              <a:spcBef>
                <a:spcPct val="20000"/>
              </a:spcBef>
              <a:buFontTx/>
              <a:buChar char="•"/>
              <a:defRPr sz="1200" b="0">
                <a:latin typeface="Times New Roman" pitchFamily="18" charset="0"/>
                <a:ea typeface="华文中宋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3075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0" tIns="45525" rIns="91050" bIns="45525" numCol="1" anchor="b" anchorCtr="0" compatLnSpc="1">
            <a:prstTxWarp prst="textNoShape">
              <a:avLst/>
            </a:prstTxWarp>
          </a:bodyPr>
          <a:lstStyle>
            <a:lvl1pPr algn="l" defTabSz="909638">
              <a:spcBef>
                <a:spcPct val="20000"/>
              </a:spcBef>
              <a:buFontTx/>
              <a:buChar char="•"/>
              <a:defRPr sz="1200" b="0">
                <a:latin typeface="Times New Roman" pitchFamily="18" charset="0"/>
                <a:ea typeface="华文中宋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1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63075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0" tIns="45525" rIns="91050" bIns="45525" numCol="1" anchor="b" anchorCtr="0" compatLnSpc="1">
            <a:prstTxWarp prst="textNoShape">
              <a:avLst/>
            </a:prstTxWarp>
          </a:bodyPr>
          <a:lstStyle>
            <a:lvl1pPr algn="r" defTabSz="909638">
              <a:spcBef>
                <a:spcPct val="20000"/>
              </a:spcBef>
              <a:buFontTx/>
              <a:buChar char="•"/>
              <a:defRPr sz="1200" b="0">
                <a:latin typeface="Times New Roman" pitchFamily="18" charset="0"/>
                <a:ea typeface="华文中宋" pitchFamily="2" charset="-122"/>
              </a:defRPr>
            </a:lvl1pPr>
          </a:lstStyle>
          <a:p>
            <a:pPr>
              <a:defRPr/>
            </a:pPr>
            <a:fld id="{0BB56ADF-20C8-49D0-ADDE-9542344FF6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6904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0" tIns="45525" rIns="91050" bIns="45525" numCol="1" anchor="t" anchorCtr="0" compatLnSpc="1">
            <a:prstTxWarp prst="textNoShape">
              <a:avLst/>
            </a:prstTxWarp>
          </a:bodyPr>
          <a:lstStyle>
            <a:lvl1pPr algn="l" defTabSz="909638">
              <a:spcBef>
                <a:spcPct val="0"/>
              </a:spcBef>
              <a:defRPr sz="12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0" tIns="45525" rIns="91050" bIns="45525" numCol="1" anchor="t" anchorCtr="0" compatLnSpc="1">
            <a:prstTxWarp prst="textNoShape">
              <a:avLst/>
            </a:prstTxWarp>
          </a:bodyPr>
          <a:lstStyle>
            <a:lvl1pPr algn="r" defTabSz="909638">
              <a:spcBef>
                <a:spcPct val="0"/>
              </a:spcBef>
              <a:defRPr sz="12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38188"/>
            <a:ext cx="4933950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81538"/>
            <a:ext cx="4984750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0" tIns="45525" rIns="91050" bIns="45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3075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0" tIns="45525" rIns="91050" bIns="45525" numCol="1" anchor="b" anchorCtr="0" compatLnSpc="1">
            <a:prstTxWarp prst="textNoShape">
              <a:avLst/>
            </a:prstTxWarp>
          </a:bodyPr>
          <a:lstStyle>
            <a:lvl1pPr algn="l" defTabSz="909638">
              <a:spcBef>
                <a:spcPct val="0"/>
              </a:spcBef>
              <a:defRPr sz="12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63075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0" tIns="45525" rIns="91050" bIns="45525" numCol="1" anchor="b" anchorCtr="0" compatLnSpc="1">
            <a:prstTxWarp prst="textNoShape">
              <a:avLst/>
            </a:prstTxWarp>
          </a:bodyPr>
          <a:lstStyle>
            <a:lvl1pPr algn="r" defTabSz="909638">
              <a:spcBef>
                <a:spcPct val="0"/>
              </a:spcBef>
              <a:defRPr sz="12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3F579E29-1D6A-4BB3-A73C-EA6C367580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2858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7496"/>
            <a:ext cx="7772400" cy="1470025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57400" y="3308674"/>
            <a:ext cx="6400800" cy="541421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76911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422" y="108091"/>
            <a:ext cx="8133347" cy="60960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5170" y="978568"/>
            <a:ext cx="8229599" cy="54864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94374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74659181-4168-6643-BD0C-4250C62B016B}" type="datetimeFigureOut">
              <a:rPr lang="zh-CN" alt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2020/8/31</a:t>
            </a:fld>
            <a:endParaRPr lang="zh-CN" altLang="en-US" b="0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zh-CN" altLang="en-US" b="0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1E0A30D-A330-B44A-AD77-88D263285F5E}" type="slidenum">
              <a:rPr lang="zh-CN" alt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="0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38000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8352928" cy="1470025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dirty="0" smtClean="0"/>
              <a:t>新一代</a:t>
            </a:r>
            <a:r>
              <a:rPr lang="en-US" altLang="zh-CN" dirty="0" smtClean="0"/>
              <a:t>ARP</a:t>
            </a:r>
            <a:r>
              <a:rPr lang="zh-CN" altLang="en-US" dirty="0" smtClean="0"/>
              <a:t>系统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项目录入功能详解</a:t>
            </a:r>
            <a:endParaRPr lang="zh-CN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576064"/>
          </a:xfrm>
        </p:spPr>
        <p:txBody>
          <a:bodyPr>
            <a:noAutofit/>
          </a:bodyPr>
          <a:lstStyle/>
          <a:p>
            <a:pPr algn="ctr"/>
            <a:r>
              <a:rPr kumimoji="1" lang="zh-CN" altLang="en-US" sz="2000" b="1" dirty="0">
                <a:solidFill>
                  <a:srgbClr val="0070C0"/>
                </a:solidFill>
              </a:rPr>
              <a:t>中国科学院计算机网络</a:t>
            </a:r>
            <a:r>
              <a:rPr kumimoji="1" lang="zh-CN" altLang="en-US" sz="2000" b="1" dirty="0" smtClean="0">
                <a:solidFill>
                  <a:srgbClr val="0070C0"/>
                </a:solidFill>
              </a:rPr>
              <a:t>信息中心</a:t>
            </a:r>
            <a:endParaRPr kumimoji="1" lang="en-US" altLang="zh-CN" sz="2000" b="1" dirty="0">
              <a:solidFill>
                <a:srgbClr val="0070C0"/>
              </a:solidFill>
            </a:endParaRPr>
          </a:p>
          <a:p>
            <a:pPr algn="ctr"/>
            <a:r>
              <a:rPr kumimoji="1" lang="en-US" altLang="zh-CN" sz="2000" b="1" dirty="0" smtClean="0">
                <a:solidFill>
                  <a:srgbClr val="0070C0"/>
                </a:solidFill>
              </a:rPr>
              <a:t>2020</a:t>
            </a:r>
            <a:r>
              <a:rPr kumimoji="1" lang="zh-CN" altLang="en-US" sz="2000" b="1" dirty="0" smtClean="0">
                <a:solidFill>
                  <a:srgbClr val="0070C0"/>
                </a:solidFill>
              </a:rPr>
              <a:t>年</a:t>
            </a:r>
            <a:r>
              <a:rPr kumimoji="1" lang="en-US" altLang="zh-CN" sz="2000" b="1" dirty="0" smtClean="0">
                <a:solidFill>
                  <a:srgbClr val="0070C0"/>
                </a:solidFill>
              </a:rPr>
              <a:t>7</a:t>
            </a:r>
            <a:r>
              <a:rPr kumimoji="1" lang="zh-CN" altLang="en-US" sz="2000" b="1" dirty="0" smtClean="0">
                <a:solidFill>
                  <a:srgbClr val="0070C0"/>
                </a:solidFill>
              </a:rPr>
              <a:t>月</a:t>
            </a:r>
            <a:r>
              <a:rPr kumimoji="1" lang="en-US" altLang="zh-CN" sz="2000" b="1" dirty="0" smtClean="0">
                <a:solidFill>
                  <a:srgbClr val="0070C0"/>
                </a:solidFill>
              </a:rPr>
              <a:t>18</a:t>
            </a:r>
            <a:r>
              <a:rPr kumimoji="1" lang="zh-CN" altLang="en-US" sz="2000" b="1" dirty="0" smtClean="0">
                <a:solidFill>
                  <a:srgbClr val="0070C0"/>
                </a:solidFill>
              </a:rPr>
              <a:t>日</a:t>
            </a:r>
            <a:endParaRPr kumimoji="1" lang="zh-CN" alt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12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基本信息</a:t>
            </a:r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42844" y="928670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带 “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*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”，是必填项</a:t>
            </a:r>
            <a:endParaRPr lang="zh-CN" altLang="en-US" sz="1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28596" y="1571612"/>
            <a:ext cx="500066" cy="5000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10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16214" y="3143248"/>
            <a:ext cx="500066" cy="5000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11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44908" y="3714752"/>
            <a:ext cx="7000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下达项目编码：指项目的委托方提供的项目编码，如重点研发计划的项目、自然科学基金委的项目、院先导专项。将根据任务来源对编码进行判断，如果不符合，将无法提交数据。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对于横向项目，可以填写合同号，或点“自动生成”生成一个流水码，或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填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无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“</a:t>
            </a:r>
          </a:p>
          <a:p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28596" y="5572140"/>
            <a:ext cx="500066" cy="5000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12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14480" y="2085014"/>
            <a:ext cx="71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参与属性：研究所在项目中所处的地位，主持、参与或其他 ，非必填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57290" y="6000768"/>
            <a:ext cx="71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非必填，可在后续项目执行过程中，逐步完善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57298"/>
            <a:ext cx="51530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142245"/>
            <a:ext cx="7215210" cy="65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5500702"/>
            <a:ext cx="757239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14290"/>
            <a:ext cx="1428760" cy="52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382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基本信息</a:t>
            </a:r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42844" y="928670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带 “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*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”，是必填项</a:t>
            </a:r>
            <a:endParaRPr lang="zh-CN" altLang="en-US" sz="1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28596" y="1571612"/>
            <a:ext cx="500066" cy="5000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13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6195" y="3140968"/>
            <a:ext cx="71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上级项目：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对于某些大型项目，分了项目、课题、子课题等多个层级，出于管理需要 ，要在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ARP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系统中体现这种层级关系，需要维护此项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如：承担了某个科研任务的项目层和课题层；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先在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ARP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系统中，录入 项目层的信息，并生成项目编码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E0010101,</a:t>
            </a: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再录入  课题层的信息，并生成项目编码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E0020202,</a:t>
            </a: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这时，在课题层的信息中，上级项目，就要录入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E0010101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，并点击后面“查找上及项目”，将两者关联起来 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非必填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690877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1428760" cy="52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382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基本信息</a:t>
            </a:r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42844" y="928670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带 “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*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”，是必填项</a:t>
            </a:r>
            <a:endParaRPr lang="zh-CN" altLang="en-US" sz="1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28596" y="1571612"/>
            <a:ext cx="500066" cy="5000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14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8662" y="414338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任务书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合同关键页：任务书或合同比较重要的部分，如签字盖章页，预算表等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任务书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合同：任务书或合同的电子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文档，上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传全本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的盖章后扫描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件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47148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1428760" cy="52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382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经费信息</a:t>
            </a:r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42844" y="928670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带 “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*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”，是必填项</a:t>
            </a:r>
            <a:endParaRPr lang="zh-CN" altLang="en-US" sz="1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28596" y="1571612"/>
            <a:ext cx="500066" cy="5000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15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8662" y="4143380"/>
            <a:ext cx="714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经费信息：录入时，只保留两位小数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金额单位：可以 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万元 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或 元 为单位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经费总额：项目总预算，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=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留所经费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合作转拨金额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财务经费：总预算中的中央财政资金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配套经费：所内或地方政府匹配资金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留所经费：本所实际承担任务所需预算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合作转拨金额：任务分解后，需转拨给合作单位的资金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预算模板：根据任务书预算表中的预算科目，选择相应的预算模板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792961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13239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382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基本信息</a:t>
            </a:r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42844" y="928670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带 “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*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”，是必填项</a:t>
            </a:r>
            <a:endParaRPr lang="zh-CN" altLang="en-US" sz="1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28596" y="1571612"/>
            <a:ext cx="500066" cy="5000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16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5786" y="2285992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经费来源：一般指经费获取渠道，与预算表是相对应的。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国拨经费：中央财政资金；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地方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部门配套：地方财政拨款；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单位自筹：单位自有资金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其他经费：除上述之外的情况；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8252"/>
            <a:ext cx="807384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13239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382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基本信息</a:t>
            </a:r>
            <a:endParaRPr lang="en-US" dirty="0"/>
          </a:p>
        </p:txBody>
      </p:sp>
      <p:sp>
        <p:nvSpPr>
          <p:cNvPr id="14" name="椭圆 13"/>
          <p:cNvSpPr/>
          <p:nvPr/>
        </p:nvSpPr>
        <p:spPr>
          <a:xfrm>
            <a:off x="428596" y="1571612"/>
            <a:ext cx="500066" cy="5000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16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690591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13239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382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基本信息</a:t>
            </a:r>
            <a:endParaRPr lang="en-US" dirty="0"/>
          </a:p>
        </p:txBody>
      </p:sp>
      <p:sp>
        <p:nvSpPr>
          <p:cNvPr id="14" name="椭圆 13"/>
          <p:cNvSpPr/>
          <p:nvPr/>
        </p:nvSpPr>
        <p:spPr>
          <a:xfrm>
            <a:off x="184756" y="1571612"/>
            <a:ext cx="500066" cy="5000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17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781030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5500694" y="2857496"/>
            <a:ext cx="2286015" cy="37862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 b="0"/>
          </a:p>
        </p:txBody>
      </p:sp>
      <p:sp>
        <p:nvSpPr>
          <p:cNvPr id="8" name="矩形 7"/>
          <p:cNvSpPr/>
          <p:nvPr/>
        </p:nvSpPr>
        <p:spPr>
          <a:xfrm>
            <a:off x="8072462" y="2857496"/>
            <a:ext cx="785818" cy="37862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 b="0"/>
          </a:p>
        </p:txBody>
      </p:sp>
      <p:sp>
        <p:nvSpPr>
          <p:cNvPr id="9" name="TextBox 8"/>
          <p:cNvSpPr txBox="1"/>
          <p:nvPr/>
        </p:nvSpPr>
        <p:spPr>
          <a:xfrm>
            <a:off x="5715008" y="5657671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填写，经费来源对应列</a:t>
            </a:r>
            <a:endParaRPr lang="zh-CN" alt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86776" y="3786190"/>
            <a:ext cx="4286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不用填写，自动</a:t>
            </a:r>
            <a:endParaRPr lang="zh-CN" alt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2285992"/>
            <a:ext cx="285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预算表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13239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382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基本信息</a:t>
            </a:r>
            <a:endParaRPr lang="en-US" dirty="0"/>
          </a:p>
        </p:txBody>
      </p:sp>
      <p:sp>
        <p:nvSpPr>
          <p:cNvPr id="14" name="椭圆 13"/>
          <p:cNvSpPr/>
          <p:nvPr/>
        </p:nvSpPr>
        <p:spPr>
          <a:xfrm>
            <a:off x="184756" y="1571612"/>
            <a:ext cx="500066" cy="5000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17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781030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1142976" y="1714488"/>
            <a:ext cx="2286015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 b="0"/>
          </a:p>
        </p:txBody>
      </p:sp>
      <p:sp>
        <p:nvSpPr>
          <p:cNvPr id="11" name="TextBox 10"/>
          <p:cNvSpPr txBox="1"/>
          <p:nvPr/>
        </p:nvSpPr>
        <p:spPr>
          <a:xfrm>
            <a:off x="214282" y="2285992"/>
            <a:ext cx="285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预算表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42976" y="2143116"/>
            <a:ext cx="2286015" cy="35719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 b="0"/>
          </a:p>
        </p:txBody>
      </p:sp>
      <p:sp>
        <p:nvSpPr>
          <p:cNvPr id="13" name="矩形 12"/>
          <p:cNvSpPr/>
          <p:nvPr/>
        </p:nvSpPr>
        <p:spPr>
          <a:xfrm>
            <a:off x="5857885" y="2857496"/>
            <a:ext cx="714380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 b="0"/>
          </a:p>
        </p:txBody>
      </p:sp>
      <p:sp>
        <p:nvSpPr>
          <p:cNvPr id="15" name="矩形 14"/>
          <p:cNvSpPr/>
          <p:nvPr/>
        </p:nvSpPr>
        <p:spPr>
          <a:xfrm>
            <a:off x="6857985" y="2857496"/>
            <a:ext cx="785849" cy="57150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 b="0"/>
          </a:p>
        </p:txBody>
      </p:sp>
      <p:sp>
        <p:nvSpPr>
          <p:cNvPr id="16" name="TextBox 15"/>
          <p:cNvSpPr txBox="1"/>
          <p:nvPr/>
        </p:nvSpPr>
        <p:spPr>
          <a:xfrm>
            <a:off x="5214942" y="1500174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经费来源对应的总额，会根据科目表中的合计项自动带出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13239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382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基本信息</a:t>
            </a:r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42844" y="928670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带 “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*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”，是必填项</a:t>
            </a:r>
            <a:endParaRPr lang="zh-CN" altLang="en-US" sz="1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596" y="3643314"/>
            <a:ext cx="39290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合作单位：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如果想给这个部门转拨经费，一定要在“合作单位 ”中添加它，并维护“合同金额，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单位 是”元“</a:t>
            </a:r>
            <a:endParaRPr lang="en-US" altLang="zh-CN" sz="16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合作单位名称，是下拉式选择，如其中没有的单位 ，可以在此直接增加单位信息，该单位 信息会直接保存至“外部单位参考库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”</a:t>
            </a:r>
          </a:p>
          <a:p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37719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000108"/>
            <a:ext cx="487680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下箭头 8"/>
          <p:cNvSpPr/>
          <p:nvPr/>
        </p:nvSpPr>
        <p:spPr>
          <a:xfrm rot="16200000">
            <a:off x="2928926" y="1571612"/>
            <a:ext cx="428628" cy="857256"/>
          </a:xfrm>
          <a:prstGeom prst="downArrow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429124" y="4643446"/>
            <a:ext cx="4572032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 b="0"/>
          </a:p>
        </p:txBody>
      </p:sp>
      <p:sp>
        <p:nvSpPr>
          <p:cNvPr id="14" name="椭圆 13"/>
          <p:cNvSpPr/>
          <p:nvPr/>
        </p:nvSpPr>
        <p:spPr>
          <a:xfrm>
            <a:off x="428596" y="1571612"/>
            <a:ext cx="500066" cy="5000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18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14290"/>
            <a:ext cx="1214446" cy="44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382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34766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基本信息</a:t>
            </a:r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42844" y="928670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带 “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*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”，是必填项</a:t>
            </a:r>
            <a:endParaRPr lang="zh-CN" altLang="en-US" sz="1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596" y="3643314"/>
            <a:ext cx="81439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项目成员：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添加单位内成员：从人事模块选取人员信息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添加单位外成员：从“外部人员参与库”中，选取人员信息，如果没有，可以直接增加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人员选择完成后，点击人员后面的“     ”，可以维护人员属性，包括：人员参与时间、投入人年、工作内容、人员属性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至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等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28596" y="1571612"/>
            <a:ext cx="500066" cy="5000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19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929198"/>
            <a:ext cx="2190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857892"/>
            <a:ext cx="846673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42852"/>
            <a:ext cx="1352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382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ARP</a:t>
            </a:r>
            <a:r>
              <a:rPr lang="zh-CN" altLang="en-US" dirty="0" smtClean="0"/>
              <a:t>系统中的项目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0" y="642918"/>
          <a:ext cx="4627566" cy="5094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43504" y="1571612"/>
            <a:ext cx="3500430" cy="2677656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项目：以任务书或合同 为依据，研究所承担的每个</a:t>
            </a:r>
            <a:r>
              <a:rPr lang="zh-CN" altLang="en-US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科研任务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，在系统中统称为</a:t>
            </a:r>
            <a:r>
              <a:rPr lang="zh-CN" altLang="en-US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项目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，这个任务可以是项目、课题、子课题、专题等</a:t>
            </a: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;</a:t>
            </a:r>
          </a:p>
          <a:p>
            <a:endParaRPr lang="zh-CN" altLang="en-US" b="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5849954"/>
            <a:ext cx="2046288" cy="64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5786454"/>
            <a:ext cx="2286016" cy="83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86380" y="5715016"/>
            <a:ext cx="3714776" cy="83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基本信息</a:t>
            </a:r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42844" y="928670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带 “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*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”，是必填项</a:t>
            </a:r>
            <a:endParaRPr lang="zh-CN" altLang="en-US" sz="1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596" y="4857760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团队人数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点击“统计人数”，可根据上方录入的人员信息，自动统计出结果，也可以直接根据任务书的内容进行填写。如下图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806870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643578"/>
            <a:ext cx="61817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椭圆 13"/>
          <p:cNvSpPr/>
          <p:nvPr/>
        </p:nvSpPr>
        <p:spPr>
          <a:xfrm>
            <a:off x="428596" y="1571612"/>
            <a:ext cx="500066" cy="5000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20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14290"/>
            <a:ext cx="1352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382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椭圆 4"/>
          <p:cNvSpPr/>
          <p:nvPr/>
        </p:nvSpPr>
        <p:spPr>
          <a:xfrm>
            <a:off x="428596" y="1571612"/>
            <a:ext cx="500066" cy="5000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21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142984"/>
            <a:ext cx="645414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28596" y="3929066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核算账号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点击“添加行”后，将进入 核算账号的编辑页面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可以根据实际经费管理的需要，添加多个核算账号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椭圆 4"/>
          <p:cNvSpPr/>
          <p:nvPr/>
        </p:nvSpPr>
        <p:spPr>
          <a:xfrm>
            <a:off x="428596" y="1571612"/>
            <a:ext cx="500066" cy="5000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22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5357826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编辑核算账号信息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第一次进入该页面，会自动将项目的基本信息、经费信息自动带入，并自动生成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位的核算账号编码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r="26919"/>
          <a:stretch>
            <a:fillRect/>
          </a:stretch>
        </p:blipFill>
        <p:spPr bwMode="auto">
          <a:xfrm>
            <a:off x="1285852" y="1500174"/>
            <a:ext cx="712452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椭圆 4"/>
          <p:cNvSpPr/>
          <p:nvPr/>
        </p:nvSpPr>
        <p:spPr>
          <a:xfrm>
            <a:off x="428596" y="1571612"/>
            <a:ext cx="500066" cy="5000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23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068" y="2357430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经费来源：一个核算账号只能选择一个经费来源，经费来源 ，是从项目层中选择的来源中选取；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r="27855" b="74315"/>
          <a:stretch>
            <a:fillRect/>
          </a:stretch>
        </p:blipFill>
        <p:spPr bwMode="auto">
          <a:xfrm>
            <a:off x="1193800" y="1000108"/>
            <a:ext cx="573565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t="25685" r="27855" b="61472"/>
          <a:stretch>
            <a:fillRect/>
          </a:stretch>
        </p:blipFill>
        <p:spPr bwMode="auto">
          <a:xfrm>
            <a:off x="1142976" y="3643314"/>
            <a:ext cx="573565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椭圆 8"/>
          <p:cNvSpPr/>
          <p:nvPr/>
        </p:nvSpPr>
        <p:spPr>
          <a:xfrm>
            <a:off x="500034" y="3929066"/>
            <a:ext cx="500066" cy="5000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24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976" y="4929198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剩余项目预算：是指项目总预算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已经申请的核算账号预算；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椭圆 4"/>
          <p:cNvSpPr/>
          <p:nvPr/>
        </p:nvSpPr>
        <p:spPr>
          <a:xfrm>
            <a:off x="428596" y="1571612"/>
            <a:ext cx="500066" cy="5000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25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786058"/>
            <a:ext cx="81439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不可超预算总额：当执行金额超过剩余预算总额时，将被禁止</a:t>
            </a:r>
            <a:endParaRPr lang="en-US" altLang="zh-CN" sz="1600" b="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不可超可用资金：当执行金额超过剩余到位资金时，将被禁止</a:t>
            </a:r>
            <a:endParaRPr lang="en-US" altLang="zh-CN" sz="1600" b="0" dirty="0" smtClean="0">
              <a:latin typeface="微软雅黑" pitchFamily="34" charset="-122"/>
              <a:ea typeface="微软雅黑" pitchFamily="34" charset="-122"/>
            </a:endParaRPr>
          </a:p>
          <a:p>
            <a:pPr marL="1616075" indent="-1616075"/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不可超年度预算：当启用年度预算时有效，当执行金额超过当前年度剩余预算时，将被禁止</a:t>
            </a:r>
            <a:endParaRPr lang="en-US" altLang="zh-CN" sz="1600" b="0" dirty="0" smtClean="0">
              <a:latin typeface="微软雅黑" pitchFamily="34" charset="-122"/>
              <a:ea typeface="微软雅黑" pitchFamily="34" charset="-122"/>
            </a:endParaRPr>
          </a:p>
          <a:p>
            <a:pPr marL="1616075" indent="-1616075"/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可使用往年预算：当启用年度预算时有效，只可以将往年剩余预算额度，自动增加到当前年度预算额度中</a:t>
            </a:r>
            <a:endParaRPr lang="en-US" altLang="zh-CN" sz="1600" b="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600" b="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600" b="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年度预算：如果想按年度做预算，可以选择此项。</a:t>
            </a:r>
          </a:p>
          <a:p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t="38527" r="27855" b="35788"/>
          <a:stretch>
            <a:fillRect/>
          </a:stretch>
        </p:blipFill>
        <p:spPr bwMode="auto">
          <a:xfrm>
            <a:off x="1357290" y="1214422"/>
            <a:ext cx="72152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42910" y="2786058"/>
            <a:ext cx="81439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预算总额：分配给该 核算账号的预算额度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项目转拨金额：如果会从这个核算账号转换经费可以维护，并不影响实际转拨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1431925"/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如果 上方的 “预算总额”中包括了转拨金额，可以维护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临时额度：在经费未到账前，可申请临时额度，相当 于申请了一笔可用资金；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                1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）申请前，需要提前与科研和财务沟通好；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                2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）经费到账后，需申请变更将临时 额度清零；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t="64212" r="7449" b="3161"/>
          <a:stretch>
            <a:fillRect/>
          </a:stretch>
        </p:blipFill>
        <p:spPr bwMode="auto">
          <a:xfrm>
            <a:off x="399070" y="1214422"/>
            <a:ext cx="936858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椭圆 4"/>
          <p:cNvSpPr/>
          <p:nvPr/>
        </p:nvSpPr>
        <p:spPr>
          <a:xfrm>
            <a:off x="428596" y="1571612"/>
            <a:ext cx="500066" cy="5000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26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14348" y="4071942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强制控制：当执行金额超过科目预算剩余额度时，将被禁止</a:t>
            </a:r>
            <a:endParaRPr lang="en-US" altLang="zh-CN" sz="1600" b="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600" b="0" dirty="0" smtClean="0">
              <a:latin typeface="微软雅黑" pitchFamily="34" charset="-122"/>
              <a:ea typeface="微软雅黑" pitchFamily="34" charset="-122"/>
            </a:endParaRPr>
          </a:p>
          <a:p>
            <a:pPr marL="982663" indent="-982663"/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提醒控制：当执行金额超过科目预算剩余额度时，将提醒用户，由审核人员判断是否可提交</a:t>
            </a:r>
            <a:r>
              <a:rPr lang="zh-CN" altLang="en-US" sz="16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（提不起作用）</a:t>
            </a:r>
            <a:endParaRPr lang="en-US" altLang="zh-CN" sz="1600" b="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600" b="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不控制：当执行金额超过科目预算剩余额度时，直接提交</a:t>
            </a:r>
            <a:endParaRPr lang="en-US" altLang="zh-CN" sz="1600" b="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t="47436" b="16666"/>
          <a:stretch>
            <a:fillRect/>
          </a:stretch>
        </p:blipFill>
        <p:spPr bwMode="auto">
          <a:xfrm>
            <a:off x="928662" y="1000108"/>
            <a:ext cx="799590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椭圆 4"/>
          <p:cNvSpPr/>
          <p:nvPr/>
        </p:nvSpPr>
        <p:spPr>
          <a:xfrm>
            <a:off x="428596" y="1571612"/>
            <a:ext cx="500066" cy="5000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27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4572008"/>
            <a:ext cx="8572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自动带入项目层人员信息，用户可根据实施管理需要进行调整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;</a:t>
            </a:r>
          </a:p>
          <a:p>
            <a:pPr marL="2239963" indent="-2239963"/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是否启用经费使用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：用户可以用此核算账号进行网上报销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使用期限受后面时间的限制。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是否启用核算账号管理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：用户可以将些核算账号授权给其他人使用：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是否启用经费查询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：用户可以查询经费执行明细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25800" y="857232"/>
            <a:ext cx="8628063" cy="3590925"/>
            <a:chOff x="925800" y="857232"/>
            <a:chExt cx="8628063" cy="3590925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5800" y="857232"/>
              <a:ext cx="8628063" cy="3590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0100" y="1785926"/>
              <a:ext cx="985472" cy="2643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椭圆 5"/>
          <p:cNvSpPr/>
          <p:nvPr/>
        </p:nvSpPr>
        <p:spPr>
          <a:xfrm>
            <a:off x="428596" y="1571612"/>
            <a:ext cx="500066" cy="5000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28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14290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2290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点击“确定”后，将保存数据 ，并返回</a:t>
            </a:r>
            <a:r>
              <a:rPr lang="zh-CN" altLang="en-US" b="1" dirty="0" smtClean="0">
                <a:solidFill>
                  <a:schemeClr val="tx1"/>
                </a:solidFill>
              </a:rPr>
              <a:t>至 项目信息录入</a:t>
            </a:r>
            <a:r>
              <a:rPr lang="zh-CN" altLang="en-US" dirty="0" smtClean="0"/>
              <a:t>界面；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如果点“暂存”，将保存数据，并返回至 项目信息录入 界面 ，但在提交项目信息时，会提示：“核算账号状态为暂存，请确认后再提交”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500174"/>
            <a:ext cx="351880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椭圆 4"/>
          <p:cNvSpPr/>
          <p:nvPr/>
        </p:nvSpPr>
        <p:spPr>
          <a:xfrm>
            <a:off x="428596" y="1571612"/>
            <a:ext cx="500066" cy="5000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29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290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椭圆 7"/>
          <p:cNvSpPr/>
          <p:nvPr/>
        </p:nvSpPr>
        <p:spPr>
          <a:xfrm>
            <a:off x="1714480" y="928670"/>
            <a:ext cx="500066" cy="5000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30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5214950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其他：中的内容都是非必填项，用户可以根据需要进行选择性填写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重大节点：记录项目执行过程中的重大事件发生时间，并可设置提醒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执行率预警：设置项目经费执行率的周期性提醒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857256" cy="44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项目录入功能的作用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928670"/>
            <a:ext cx="8858280" cy="2677656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项目录入的目的：</a:t>
            </a:r>
            <a:endParaRPr lang="en-US" altLang="zh-CN" b="0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buFont typeface="Wingdings" pitchFamily="2" charset="2"/>
              <a:buChar char="u"/>
            </a:pP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根据 中科院项目管理的要求 ，将任务书</a:t>
            </a: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合同的主要信息录入 系统，为后续的统计分析提供依据</a:t>
            </a: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;</a:t>
            </a:r>
          </a:p>
          <a:p>
            <a:pPr lvl="1">
              <a:buFont typeface="Wingdings" pitchFamily="2" charset="2"/>
              <a:buChar char="u"/>
            </a:pP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为项目申请“所内项目编码”，系统中简称“项目编码”；</a:t>
            </a:r>
            <a:endParaRPr lang="en-US" altLang="zh-CN" b="0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buFont typeface="Wingdings" pitchFamily="2" charset="2"/>
              <a:buChar char="u"/>
            </a:pP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为项目在所内的经费管理，申请“核算账号”，为管理方便，一个项目可申请多个核算账号</a:t>
            </a:r>
            <a:endParaRPr lang="en-US" altLang="zh-CN" b="0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b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xmlns="" id="{90DA11F9-D20B-4C11-9BC3-2C0EDD4B04D6}"/>
              </a:ext>
            </a:extLst>
          </p:cNvPr>
          <p:cNvSpPr txBox="1"/>
          <p:nvPr/>
        </p:nvSpPr>
        <p:spPr>
          <a:xfrm>
            <a:off x="5143504" y="4286256"/>
            <a:ext cx="3769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系统中创建项目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并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在项目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下建立核算账号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A01..An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xmlns="" id="{1BF75EB0-76BC-4D89-A22E-7E443838777A}"/>
              </a:ext>
            </a:extLst>
          </p:cNvPr>
          <p:cNvSpPr/>
          <p:nvPr/>
        </p:nvSpPr>
        <p:spPr>
          <a:xfrm>
            <a:off x="785786" y="4214818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A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xmlns="" id="{1283FE87-98CE-4AE3-8234-05521EFCE783}"/>
              </a:ext>
            </a:extLst>
          </p:cNvPr>
          <p:cNvCxnSpPr>
            <a:stCxn id="12" idx="6"/>
            <a:endCxn id="14" idx="1"/>
          </p:cNvCxnSpPr>
          <p:nvPr/>
        </p:nvCxnSpPr>
        <p:spPr>
          <a:xfrm flipV="1">
            <a:off x="1505786" y="4045444"/>
            <a:ext cx="1851768" cy="5293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D33BE4D0-4E16-4639-AACC-83281F0CBA8F}"/>
              </a:ext>
            </a:extLst>
          </p:cNvPr>
          <p:cNvSpPr/>
          <p:nvPr/>
        </p:nvSpPr>
        <p:spPr>
          <a:xfrm>
            <a:off x="3357554" y="3786190"/>
            <a:ext cx="720001" cy="5185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A01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xmlns="" id="{1283FE87-98CE-4AE3-8234-05521EFCE783}"/>
              </a:ext>
            </a:extLst>
          </p:cNvPr>
          <p:cNvCxnSpPr>
            <a:stCxn id="12" idx="6"/>
            <a:endCxn id="17" idx="1"/>
          </p:cNvCxnSpPr>
          <p:nvPr/>
        </p:nvCxnSpPr>
        <p:spPr>
          <a:xfrm>
            <a:off x="1505786" y="4574818"/>
            <a:ext cx="1851768" cy="6136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D33BE4D0-4E16-4639-AACC-83281F0CBA8F}"/>
              </a:ext>
            </a:extLst>
          </p:cNvPr>
          <p:cNvSpPr/>
          <p:nvPr/>
        </p:nvSpPr>
        <p:spPr>
          <a:xfrm>
            <a:off x="3357554" y="4929198"/>
            <a:ext cx="720001" cy="5185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An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7224" y="5429264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位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14678" y="5715016"/>
            <a:ext cx="92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位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3857628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数据填写完成后，可以点击提交，将数据提交给下一审核 人进行审核 ，各所审核流程根据各所管理需要进行设置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55"/>
          <p:cNvPicPr>
            <a:picLocks noChangeAspect="1" noChangeArrowheads="1"/>
          </p:cNvPicPr>
          <p:nvPr/>
        </p:nvPicPr>
        <p:blipFill>
          <a:blip r:embed="rId2"/>
          <a:srcRect t="11111" b="11111"/>
          <a:stretch>
            <a:fillRect/>
          </a:stretch>
        </p:blipFill>
        <p:spPr bwMode="auto">
          <a:xfrm>
            <a:off x="0" y="869877"/>
            <a:ext cx="947902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14282" y="5072074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当所有审核 环节结束后，项目和核算账号将被启用，核算账号可以进行收支操作。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>
            <a:off x="285720" y="2227199"/>
            <a:ext cx="100013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rot="5400000">
            <a:off x="928662" y="2870141"/>
            <a:ext cx="100013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1714480" y="3513083"/>
            <a:ext cx="692948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52"/>
            <a:ext cx="10382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椭圆 12"/>
          <p:cNvSpPr/>
          <p:nvPr/>
        </p:nvSpPr>
        <p:spPr>
          <a:xfrm>
            <a:off x="428596" y="857232"/>
            <a:ext cx="500066" cy="5000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31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8977313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9334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椭圆 8"/>
          <p:cNvSpPr/>
          <p:nvPr/>
        </p:nvSpPr>
        <p:spPr>
          <a:xfrm>
            <a:off x="1500166" y="928670"/>
            <a:ext cx="500066" cy="5000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31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286124"/>
            <a:ext cx="66421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椭圆 10"/>
          <p:cNvSpPr/>
          <p:nvPr/>
        </p:nvSpPr>
        <p:spPr>
          <a:xfrm>
            <a:off x="428596" y="3786190"/>
            <a:ext cx="500066" cy="5000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32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5429264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撤消：填报人，在提交数据后，可以在“审批中”找到审核中的数据，点开数据后，可以撤消审核中。也可在当前页面的最下方，查看审批流程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5440778"/>
            <a:ext cx="9144000" cy="1417223"/>
          </a:xfrm>
          <a:prstGeom prst="rect">
            <a:avLst/>
          </a:prstGeom>
          <a:solidFill>
            <a:srgbClr val="2073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187450" y="1557338"/>
            <a:ext cx="67532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40000"/>
              </a:spcBef>
              <a:defRPr/>
            </a:pPr>
            <a:endParaRPr kumimoji="0" lang="zh-TW" sz="67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ctr" eaLnBrk="0" hangingPunct="0">
              <a:spcBef>
                <a:spcPct val="40000"/>
              </a:spcBef>
              <a:defRPr/>
            </a:pPr>
            <a:r>
              <a:rPr kumimoji="0" lang="zh-TW" sz="37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rPr>
              <a:t/>
            </a:r>
            <a:br>
              <a:rPr kumimoji="0" lang="zh-TW" sz="37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rPr>
            </a:br>
            <a:endParaRPr kumimoji="0" lang="zh-TW" sz="3700" b="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黑体" pitchFamily="2" charset="-122"/>
            </a:endParaRPr>
          </a:p>
          <a:p>
            <a:pPr algn="ctr" eaLnBrk="0" hangingPunct="0">
              <a:spcBef>
                <a:spcPct val="40000"/>
              </a:spcBef>
              <a:defRPr/>
            </a:pPr>
            <a:endParaRPr kumimoji="0" lang="en-US" sz="8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黑体" pitchFamily="2" charset="-122"/>
            </a:endParaRPr>
          </a:p>
          <a:p>
            <a:pPr algn="ctr" eaLnBrk="0" hangingPunct="0">
              <a:spcBef>
                <a:spcPct val="40000"/>
              </a:spcBef>
              <a:defRPr/>
            </a:pPr>
            <a:r>
              <a:rPr kumimoji="0"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rPr>
              <a:t>            </a:t>
            </a:r>
            <a:br>
              <a:rPr kumimoji="0"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rPr>
            </a:br>
            <a:r>
              <a:rPr kumimoji="0" lang="en-US" sz="7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rPr>
              <a:t/>
            </a:r>
            <a:br>
              <a:rPr kumimoji="0" lang="en-US" sz="7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rPr>
            </a:br>
            <a:r>
              <a:rPr kumimoji="0"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rPr>
              <a:t> </a:t>
            </a:r>
            <a:r>
              <a:rPr kumimoji="0"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rPr>
              <a:t/>
            </a:r>
            <a:br>
              <a:rPr kumimoji="0"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rPr>
            </a:br>
            <a:r>
              <a:rPr kumimoji="0" lang="zh-CN" altLang="en-US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rPr>
              <a:t>欢迎</a:t>
            </a:r>
            <a:r>
              <a:rPr kumimoji="0" lang="zh-CN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rPr>
              <a:t>提出您的宝贵意见！</a:t>
            </a:r>
          </a:p>
          <a:p>
            <a:pPr algn="ctr" eaLnBrk="0" hangingPunct="0">
              <a:spcBef>
                <a:spcPct val="40000"/>
              </a:spcBef>
              <a:defRPr/>
            </a:pPr>
            <a:r>
              <a:rPr kumimoji="0" lang="zh-CN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rPr>
              <a:t>                                                                 </a:t>
            </a:r>
            <a:endParaRPr kumimoji="0" lang="zh-CN" sz="800" b="0" dirty="0">
              <a:effectLst>
                <a:outerShdw blurRad="38100" dist="38100" dir="2700000" algn="tl">
                  <a:srgbClr val="C0C0C0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7" name="Picture 3" descr="coffee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875" y="2971800"/>
            <a:ext cx="9747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857250" y="1571625"/>
            <a:ext cx="777716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algn="ctr" eaLnBrk="0" hangingPunct="0"/>
            <a:r>
              <a:rPr kumimoji="0" lang="zh-CN" altLang="en-US" sz="67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谢谢</a:t>
            </a:r>
            <a:r>
              <a:rPr kumimoji="0" lang="zh-TW" sz="67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kumimoji="0" lang="zh-TW" altLang="zh-CN" sz="67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!</a:t>
            </a:r>
            <a:endParaRPr kumimoji="0" lang="zh-CN" altLang="zh-CN" sz="67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294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项目录入功能</a:t>
            </a:r>
            <a:endParaRPr lang="en-US" dirty="0"/>
          </a:p>
        </p:txBody>
      </p:sp>
      <p:graphicFrame>
        <p:nvGraphicFramePr>
          <p:cNvPr id="8" name="图示 7"/>
          <p:cNvGraphicFramePr/>
          <p:nvPr/>
        </p:nvGraphicFramePr>
        <p:xfrm>
          <a:off x="214282" y="785794"/>
          <a:ext cx="8715436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87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dirty="0" smtClean="0"/>
              <a:t>菜单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菜单：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科研项目 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-&gt;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项目管理 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-&gt;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项目信息管理 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-&gt;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录入</a:t>
            </a:r>
            <a:endParaRPr lang="zh-CN" altLang="en-US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16063"/>
            <a:ext cx="8893175" cy="5341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椭圆 6"/>
          <p:cNvSpPr/>
          <p:nvPr/>
        </p:nvSpPr>
        <p:spPr>
          <a:xfrm>
            <a:off x="2857488" y="2143116"/>
            <a:ext cx="500066" cy="5000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 r="42081"/>
          <a:stretch>
            <a:fillRect/>
          </a:stretch>
        </p:blipFill>
        <p:spPr bwMode="auto">
          <a:xfrm>
            <a:off x="2285984" y="3500438"/>
            <a:ext cx="6572296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椭圆 8"/>
          <p:cNvSpPr/>
          <p:nvPr/>
        </p:nvSpPr>
        <p:spPr>
          <a:xfrm>
            <a:off x="2428860" y="4286256"/>
            <a:ext cx="500066" cy="5000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2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dirty="0" smtClean="0"/>
              <a:t>项目和核算账号的申请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pPr lvl="5"/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7910513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57224" y="5429264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需要录入的内容包括：基本信息、经费信息、合作单位信息、项目成员、核算账号、其他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57422" y="857232"/>
            <a:ext cx="5357850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 b="0"/>
          </a:p>
        </p:txBody>
      </p:sp>
      <p:sp>
        <p:nvSpPr>
          <p:cNvPr id="7" name="矩形标注 6"/>
          <p:cNvSpPr/>
          <p:nvPr/>
        </p:nvSpPr>
        <p:spPr>
          <a:xfrm>
            <a:off x="6786578" y="1928802"/>
            <a:ext cx="1857388" cy="642942"/>
          </a:xfrm>
          <a:prstGeom prst="wedgeRectCallout">
            <a:avLst>
              <a:gd name="adj1" fmla="val -72473"/>
              <a:gd name="adj2" fmla="val -1501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页签导航栏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基本信息</a:t>
            </a:r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42844" y="928670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带 “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*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”，是必填项</a:t>
            </a:r>
            <a:endParaRPr lang="zh-CN" altLang="en-US" sz="1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6808" r="66406" b="81278"/>
          <a:stretch>
            <a:fillRect/>
          </a:stretch>
        </p:blipFill>
        <p:spPr bwMode="auto">
          <a:xfrm>
            <a:off x="1142976" y="1500174"/>
            <a:ext cx="438833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椭圆 13"/>
          <p:cNvSpPr/>
          <p:nvPr/>
        </p:nvSpPr>
        <p:spPr>
          <a:xfrm>
            <a:off x="428596" y="1571612"/>
            <a:ext cx="500066" cy="5000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28596" y="2857496"/>
            <a:ext cx="500066" cy="5000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786058"/>
            <a:ext cx="734695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1357290" y="3429000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任务来源（大类）：院标，全院统一，因此无法自行扩展。必填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57818" y="3429000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任务来源（小类）：是对大类的扩展，可以由研究所等待扩展；非必填。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28596" y="4786322"/>
            <a:ext cx="500066" cy="5000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786322"/>
            <a:ext cx="735811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1714480" y="2214554"/>
            <a:ext cx="71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所属部门：从人事维护的组织架构中进行选择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57290" y="5286388"/>
            <a:ext cx="71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项目名称：应与任务书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合同一致，最长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100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个汉字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14290"/>
            <a:ext cx="1428760" cy="52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382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基本信息</a:t>
            </a:r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42844" y="928670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带 “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*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”，是必填项</a:t>
            </a:r>
            <a:endParaRPr lang="zh-CN" altLang="en-US" sz="1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28596" y="1571612"/>
            <a:ext cx="500066" cy="5000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4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16214" y="3143248"/>
            <a:ext cx="500066" cy="5000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5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44908" y="3714752"/>
            <a:ext cx="7000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负责人：为当前人事系统中的在职人员，可选多人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28596" y="5037782"/>
            <a:ext cx="500066" cy="5000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6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14480" y="2085014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项目编码：项目编号不能重复，可手工输入，也可以点击“自动生成”生成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编码规则：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位年份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+2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位任务来源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+2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位部门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+2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位流水码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85852" y="5429264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开始日期、结束日期：建议维护项目在系统中的有效时间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日期，可手工输入 ，也可通过日期组件进行选择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00174"/>
            <a:ext cx="50482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6346" y="3143248"/>
            <a:ext cx="69532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786322"/>
            <a:ext cx="71247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14290"/>
            <a:ext cx="1428760" cy="52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382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基本信息</a:t>
            </a:r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42844" y="928670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带 “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*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”，是必填项</a:t>
            </a:r>
            <a:endParaRPr lang="zh-CN" altLang="en-US" sz="1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28596" y="1571612"/>
            <a:ext cx="500066" cy="5000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7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16214" y="3143248"/>
            <a:ext cx="500066" cy="5000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8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44908" y="3714752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所内管理部门：指该类项目在所内负责其管理的职能部门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如  重点研发计划    归属   科研处管理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国际合作项目    归属   国际合作处管理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28596" y="5121602"/>
            <a:ext cx="500066" cy="5000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9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14480" y="2085014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实际开始日期，实际结束日期：建议填写项目任务书或合同上的项目开始和结束日期；非必填项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85852" y="5715016"/>
            <a:ext cx="71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项目级别：该科研活动在真实的科研任务中所处的级别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72771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071810"/>
            <a:ext cx="53530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786322"/>
            <a:ext cx="54387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14290"/>
            <a:ext cx="1428760" cy="52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382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ARP中心</Template>
  <TotalTime>30844</TotalTime>
  <Words>1937</Words>
  <Application>Microsoft Office PowerPoint</Application>
  <PresentationFormat>全屏显示(4:3)</PresentationFormat>
  <Paragraphs>210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2" baseType="lpstr">
      <vt:lpstr>黑体</vt:lpstr>
      <vt:lpstr>华文中宋</vt:lpstr>
      <vt:lpstr>宋体</vt:lpstr>
      <vt:lpstr>微软雅黑</vt:lpstr>
      <vt:lpstr>Arial</vt:lpstr>
      <vt:lpstr>Calibri</vt:lpstr>
      <vt:lpstr>Tahoma</vt:lpstr>
      <vt:lpstr>Times New Roman</vt:lpstr>
      <vt:lpstr>Wingdings</vt:lpstr>
      <vt:lpstr>Office 主题</vt:lpstr>
      <vt:lpstr>新一代ARP系统 项目录入功能详解</vt:lpstr>
      <vt:lpstr>ARP系统中的项目</vt:lpstr>
      <vt:lpstr>项目录入功能的作用</vt:lpstr>
      <vt:lpstr>项目录入功能</vt:lpstr>
      <vt:lpstr>菜单</vt:lpstr>
      <vt:lpstr>项目和核算账号的申请 </vt:lpstr>
      <vt:lpstr>基本信息</vt:lpstr>
      <vt:lpstr>基本信息</vt:lpstr>
      <vt:lpstr>基本信息</vt:lpstr>
      <vt:lpstr>基本信息</vt:lpstr>
      <vt:lpstr>基本信息</vt:lpstr>
      <vt:lpstr>基本信息</vt:lpstr>
      <vt:lpstr>经费信息</vt:lpstr>
      <vt:lpstr>基本信息</vt:lpstr>
      <vt:lpstr>基本信息</vt:lpstr>
      <vt:lpstr>基本信息</vt:lpstr>
      <vt:lpstr>基本信息</vt:lpstr>
      <vt:lpstr>基本信息</vt:lpstr>
      <vt:lpstr>基本信息</vt:lpstr>
      <vt:lpstr>基本信息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CNIC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柳岸</dc:creator>
  <cp:lastModifiedBy>NTKO</cp:lastModifiedBy>
  <cp:revision>1718</cp:revision>
  <dcterms:created xsi:type="dcterms:W3CDTF">2009-03-01T12:37:22Z</dcterms:created>
  <dcterms:modified xsi:type="dcterms:W3CDTF">2020-08-31T08:33:44Z</dcterms:modified>
</cp:coreProperties>
</file>